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20"/>
  </p:notesMasterIdLst>
  <p:sldIdLst>
    <p:sldId id="256" r:id="rId4"/>
    <p:sldId id="257" r:id="rId5"/>
    <p:sldId id="258" r:id="rId6"/>
    <p:sldId id="259" r:id="rId7"/>
    <p:sldId id="260" r:id="rId8"/>
    <p:sldId id="261" r:id="rId9"/>
    <p:sldId id="273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2" r:id="rId19"/>
  </p:sldIdLst>
  <p:sldSz cx="9144000" cy="5143500" type="screen16x9"/>
  <p:notesSz cx="6858000" cy="9144000"/>
  <p:embeddedFontLst>
    <p:embeddedFont>
      <p:font typeface="Helvetica Neue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C719D-A8BA-46BD-99DA-A2E92B6D90AE}" v="13" dt="2025-03-16T04:01:59.298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4:02:01.036" v="501" actId="108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INI-NET-VNC-E2E" userId="487bc3e3-9ce7-4cdd-b7b4-8899ea88d289" providerId="ADAL" clId="{448C719D-A8BA-46BD-99DA-A2E92B6D90AE}" dt="2025-03-16T01:45:55.418" v="493" actId="1076"/>
        <pc:sldMkLst>
          <pc:docMk/>
          <pc:sldMk cId="0" sldId="258"/>
        </pc:sldMkLst>
        <pc:picChg chg="add mod">
          <ac:chgData name="Graf Thomas, INI-NET-VNC-E2E" userId="487bc3e3-9ce7-4cdd-b7b4-8899ea88d289" providerId="ADAL" clId="{448C719D-A8BA-46BD-99DA-A2E92B6D90AE}" dt="2025-03-16T01:45:55.418" v="493" actId="1076"/>
          <ac:picMkLst>
            <pc:docMk/>
            <pc:sldMk cId="0" sldId="258"/>
            <ac:picMk id="3" creationId="{4DF77622-E4BD-F894-B6F1-462180DD8A06}"/>
          </ac:picMkLst>
        </pc:picChg>
        <pc:picChg chg="del">
          <ac:chgData name="Graf Thomas, INI-NET-VNC-E2E" userId="487bc3e3-9ce7-4cdd-b7b4-8899ea88d289" providerId="ADAL" clId="{448C719D-A8BA-46BD-99DA-A2E92B6D90AE}" dt="2025-03-16T01:45:41.903" v="488" actId="478"/>
          <ac:picMkLst>
            <pc:docMk/>
            <pc:sldMk cId="0" sldId="258"/>
            <ac:picMk id="1524" creationId="{00000000-0000-0000-0000-00000000000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6T04:02:01.036" v="501" actId="108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6T04:02:01.036" v="501" actId="108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8:20.892" v="332" actId="20577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2d538e9c0b5_2_15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g2d538e9c0b5_2_1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2d538e9c0b5_2_15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" name="Google Shape;1596;g2d538e9c0b5_2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d538e9c0b5_2_15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g2d538e9c0b5_2_1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2d538e9c0b5_2_15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g2d538e9c0b5_2_1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2d538e9c0b5_2_15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g2d538e9c0b5_2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2d538e9c0b5_2_156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" name="Google Shape;1631;g2d538e9c0b5_2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g2d538e9c0b5_2_14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g2d538e9c0b5_2_1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2d538e9c0b5_2_15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" name="Google Shape;1556;g2d538e9c0b5_2_1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2d538e9c0b5_2_15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g2d538e9c0b5_2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11887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2d538e9c0b5_2_15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g2d538e9c0b5_2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2d538e9c0b5_2_15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g2d538e9c0b5_2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3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2" name="Google Shape;1422;p3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3" name="Google Shape;1423;p3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4" name="Google Shape;1424;p3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5" name="Google Shape;1425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">
  <p:cSld name="One Content"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 txBox="1">
            <a:spLocks noGrp="1"/>
          </p:cNvSpPr>
          <p:nvPr>
            <p:ph type="body" idx="1"/>
          </p:nvPr>
        </p:nvSpPr>
        <p:spPr>
          <a:xfrm>
            <a:off x="899592" y="1113588"/>
            <a:ext cx="7884000" cy="3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428" name="Google Shape;1428;p31"/>
          <p:cNvSpPr txBox="1">
            <a:spLocks noGrp="1"/>
          </p:cNvSpPr>
          <p:nvPr>
            <p:ph type="ftr" idx="11"/>
          </p:nvPr>
        </p:nvSpPr>
        <p:spPr>
          <a:xfrm rot="-5400000">
            <a:off x="-1234001" y="2544750"/>
            <a:ext cx="3078959" cy="215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9" name="Google Shape;1429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0" name="Google Shape;1430;p31"/>
          <p:cNvSpPr txBox="1">
            <a:spLocks noGrp="1"/>
          </p:cNvSpPr>
          <p:nvPr>
            <p:ph type="title"/>
          </p:nvPr>
        </p:nvSpPr>
        <p:spPr>
          <a:xfrm>
            <a:off x="899592" y="249492"/>
            <a:ext cx="788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32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3" name="Google Shape;1433;p32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34" name="Google Shape;1434;p3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5" name="Google Shape;1435;p3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6" name="Google Shape;1436;p3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3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9" name="Google Shape;1439;p33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40" name="Google Shape;1440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1" name="Google Shape;1441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2" name="Google Shape;1442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5" name="Google Shape;1445;p3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6" name="Google Shape;1446;p34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7" name="Google Shape;1447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8" name="Google Shape;1448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9" name="Google Shape;1449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5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2" name="Google Shape;1452;p35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3" name="Google Shape;1453;p35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4" name="Google Shape;1454;p35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5" name="Google Shape;1455;p35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6" name="Google Shape;1456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7" name="Google Shape;1457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8" name="Google Shape;1458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3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2" name="Google Shape;1462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3" name="Google Shape;1463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6" name="Google Shape;1466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7" name="Google Shape;1467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38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0" name="Google Shape;1470;p38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471" name="Google Shape;1471;p38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2" name="Google Shape;1472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3" name="Google Shape;1473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4" name="Google Shape;1474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3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39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478" name="Google Shape;1478;p39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9" name="Google Shape;1479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0" name="Google Shape;1480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1" name="Google Shape;1481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4" name="Google Shape;1484;p40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5" name="Google Shape;1485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6" name="Google Shape;1486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7" name="Google Shape;1487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41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0" name="Google Shape;1490;p41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1" name="Google Shape;1491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2" name="Google Shape;1492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3" name="Google Shape;1493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Picture | Negative">
  <p:cSld name="Title Picture | Negative"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42"/>
          <p:cNvSpPr>
            <a:spLocks noGrp="1"/>
          </p:cNvSpPr>
          <p:nvPr>
            <p:ph type="pic" idx="2"/>
          </p:nvPr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rgbClr val="DDE3E7"/>
          </a:solidFill>
          <a:ln>
            <a:noFill/>
          </a:ln>
        </p:spPr>
      </p:sp>
      <p:sp>
        <p:nvSpPr>
          <p:cNvPr id="1496" name="Google Shape;1496;p42"/>
          <p:cNvSpPr txBox="1">
            <a:spLocks noGrp="1"/>
          </p:cNvSpPr>
          <p:nvPr>
            <p:ph type="body" idx="1"/>
          </p:nvPr>
        </p:nvSpPr>
        <p:spPr>
          <a:xfrm>
            <a:off x="197514" y="3840391"/>
            <a:ext cx="175500" cy="94560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7" name="Google Shape;1497;p42"/>
          <p:cNvSpPr txBox="1">
            <a:spLocks noGrp="1"/>
          </p:cNvSpPr>
          <p:nvPr>
            <p:ph type="ctrTitle"/>
          </p:nvPr>
        </p:nvSpPr>
        <p:spPr>
          <a:xfrm>
            <a:off x="899592" y="250031"/>
            <a:ext cx="6156000" cy="2429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50"/>
              <a:buFont typeface="Calibri"/>
              <a:buNone/>
              <a:defRPr sz="495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8" name="Google Shape;1498;p42"/>
          <p:cNvSpPr txBox="1">
            <a:spLocks noGrp="1"/>
          </p:cNvSpPr>
          <p:nvPr>
            <p:ph type="subTitle" idx="3"/>
          </p:nvPr>
        </p:nvSpPr>
        <p:spPr>
          <a:xfrm>
            <a:off x="899592" y="2787235"/>
            <a:ext cx="6156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9" name="Google Shape;1499;p42"/>
          <p:cNvSpPr txBox="1">
            <a:spLocks noGrp="1"/>
          </p:cNvSpPr>
          <p:nvPr>
            <p:ph type="body" idx="4"/>
          </p:nvPr>
        </p:nvSpPr>
        <p:spPr>
          <a:xfrm>
            <a:off x="191700" y="270000"/>
            <a:ext cx="256500" cy="3456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0" name="Google Shape;1500;p42"/>
          <p:cNvSpPr txBox="1">
            <a:spLocks noGrp="1"/>
          </p:cNvSpPr>
          <p:nvPr>
            <p:ph type="body" idx="5"/>
          </p:nvPr>
        </p:nvSpPr>
        <p:spPr>
          <a:xfrm>
            <a:off x="899592" y="4272939"/>
            <a:ext cx="6156684" cy="51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16" name="Google Shape;1416;p2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7" name="Google Shape;1417;p2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8" name="Google Shape;1418;p2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9" name="Google Shape;1419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network-analytics.org/yp/how-to-deploy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2/Hackath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hyperlink" Target="https://github.com/network-analytics/ietf-network-analytics-document-status/tree/main/120/Hackath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rfc9254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48459" y="465835"/>
            <a:ext cx="4501643" cy="1804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Calibri"/>
              <a:buNone/>
            </a:pP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</a:t>
            </a:r>
            <a:b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Configured Subscription YANG-Push Publisher Implementations</a:t>
            </a:r>
            <a:br>
              <a:rPr lang="en"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NETCONF &amp; NMOP WG</a:t>
            </a:r>
            <a:endParaRPr/>
          </a:p>
        </p:txBody>
      </p:sp>
      <p:sp>
        <p:nvSpPr>
          <p:cNvPr id="1507" name="Google Shape;1507;p43"/>
          <p:cNvSpPr txBox="1">
            <a:spLocks noGrp="1"/>
          </p:cNvSpPr>
          <p:nvPr>
            <p:ph type="subTitle" idx="4294967295"/>
          </p:nvPr>
        </p:nvSpPr>
        <p:spPr>
          <a:xfrm>
            <a:off x="4980622" y="3110958"/>
            <a:ext cx="3741363" cy="1663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IETF 12</a:t>
            </a:r>
            <a:r>
              <a:rPr lang="de-CH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March </a:t>
            </a:r>
            <a:r>
              <a:rPr lang="en" sz="2500" dirty="0">
                <a:solidFill>
                  <a:srgbClr val="888888"/>
                </a:solidFill>
              </a:rPr>
              <a:t>15</a:t>
            </a: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-16th, 2025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Hackathon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3841E8-C669-36DC-3A63-90EB65947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635" y="2491914"/>
            <a:ext cx="3536184" cy="2108170"/>
          </a:xfrm>
          <a:prstGeom prst="rect">
            <a:avLst/>
          </a:prstGeom>
        </p:spPr>
      </p:pic>
      <p:pic>
        <p:nvPicPr>
          <p:cNvPr id="8" name="Picture 7" descr="A busy city street at night&#10;&#10;AI-generated content may be incorrect.">
            <a:extLst>
              <a:ext uri="{FF2B5EF4-FFF2-40B4-BE49-F238E27FC236}">
                <a16:creationId xmlns:a16="http://schemas.microsoft.com/office/drawing/2014/main" id="{1AE789F1-96F5-6E47-538A-C2F0286C31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0175" y="609025"/>
            <a:ext cx="3203444" cy="21356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Subscription Notifications</a:t>
            </a:r>
            <a:endParaRPr sz="3800"/>
          </a:p>
        </p:txBody>
      </p:sp>
      <p:sp>
        <p:nvSpPr>
          <p:cNvPr id="1591" name="Google Shape;1591;p52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592" name="Google Shape;1592;p52"/>
          <p:cNvSpPr txBox="1"/>
          <p:nvPr/>
        </p:nvSpPr>
        <p:spPr>
          <a:xfrm>
            <a:off x="608715" y="1165724"/>
            <a:ext cx="6637212" cy="3508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"2025-03-04T07:31:36.806021107+00:00",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"daisy-ietf-ipf-zbl1843-r-daisy-58",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48,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ietf-subscribed-notifications:subscription-started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12345678,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ietf-datastores:operational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ietf-yang-push:datastore-xpath-filter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/l3vrf/interface/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loopback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enabled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ietf-udp-notif-transport:udp-notif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purpose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"send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ietf-distributed-notif:message-publisher-ids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],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ietf-yang-push:on-change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sync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-on-start":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ietf-yang-push-revision:module-version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-name":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vrouter-loopback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revision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"2024-04-22"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],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ietf-yang-push-revision:yang-library-content-id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"3625735881"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Push Notifications</a:t>
            </a:r>
            <a:endParaRPr sz="3800"/>
          </a:p>
        </p:txBody>
      </p:sp>
      <p:sp>
        <p:nvSpPr>
          <p:cNvPr id="1599" name="Google Shape;1599;p53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600" name="Google Shape;1600;p53"/>
          <p:cNvSpPr txBox="1"/>
          <p:nvPr/>
        </p:nvSpPr>
        <p:spPr>
          <a:xfrm>
            <a:off x="287867" y="1138970"/>
            <a:ext cx="4588933" cy="3517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"2025-03-04T07:37:40.725023242+00:00",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"daisy-ietf-ipf-zbl1843-r-daisy-58",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58,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ietf-yang-push:push-update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4,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vrouter:state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vrouter-interface:interface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physical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"ens192",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counters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octets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"189227",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unicast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pkts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"736",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discards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"271",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"in-errors": "0",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octets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"759448",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unicast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pkts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"5548",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discards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"out-errors": "0"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endParaRPr lang="de-CH" dirty="0"/>
          </a:p>
        </p:txBody>
      </p:sp>
      <p:sp>
        <p:nvSpPr>
          <p:cNvPr id="1601" name="Google Shape;1601;p53"/>
          <p:cNvSpPr txBox="1"/>
          <p:nvPr/>
        </p:nvSpPr>
        <p:spPr>
          <a:xfrm>
            <a:off x="4064000" y="1112927"/>
            <a:ext cx="4876800" cy="3863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"2025-03-04T07:32:37.561586599+00:00",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"daisy-ietf-ipf-zbl1843-r-daisy-58",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50,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ietf-yang-push:push-change-update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3,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-patch":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patch-id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"patch-1",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edit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edit-id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"edit-1",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replace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target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vrouter:state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='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']/l3vrf[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='A9']/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vrouter-interface:interface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vrouter-loopback:loopback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='Loopback-A9']/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enabled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vrouter-loopback:enabled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]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ietf-distributed-notif:message-publisher-id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ietf-yp-observation:timestamp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"2025-03-04T07:32:37.561829359+00:00",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ietf-yp-observation:point-in-time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4"/>
          <p:cNvSpPr txBox="1">
            <a:spLocks noGrp="1"/>
          </p:cNvSpPr>
          <p:nvPr>
            <p:ph type="sldNum" idx="12"/>
          </p:nvPr>
        </p:nvSpPr>
        <p:spPr>
          <a:xfrm>
            <a:off x="8409709" y="4765706"/>
            <a:ext cx="27709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608" name="Google Shape;1608;p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6WIND VSR – CBOR Named Identifiers</a:t>
            </a:r>
            <a:endParaRPr sz="3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4637A7-D22E-F893-8671-CF0D07739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228" y="982910"/>
            <a:ext cx="5786099" cy="3954612"/>
          </a:xfrm>
          <a:prstGeom prst="rect">
            <a:avLst/>
          </a:prstGeom>
        </p:spPr>
      </p:pic>
      <p:sp>
        <p:nvSpPr>
          <p:cNvPr id="1609" name="Google Shape;1609;p54"/>
          <p:cNvSpPr/>
          <p:nvPr/>
        </p:nvSpPr>
        <p:spPr>
          <a:xfrm>
            <a:off x="800793" y="2741178"/>
            <a:ext cx="1666240" cy="857251"/>
          </a:xfrm>
          <a:prstGeom prst="ellipse">
            <a:avLst/>
          </a:prstGeom>
          <a:solidFill>
            <a:srgbClr val="FF0000">
              <a:alpha val="9803"/>
            </a:srgbClr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55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6" name="Google Shape;1616;p5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1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17" name="Google Shape;1617;p55"/>
          <p:cNvGraphicFramePr/>
          <p:nvPr>
            <p:extLst>
              <p:ext uri="{D42A27DB-BD31-4B8C-83A1-F6EECF244321}">
                <p14:modId xmlns:p14="http://schemas.microsoft.com/office/powerpoint/2010/main" val="1478331009"/>
              </p:ext>
            </p:extLst>
          </p:nvPr>
        </p:nvGraphicFramePr>
        <p:xfrm>
          <a:off x="706796" y="1351992"/>
          <a:ext cx="6642300" cy="30100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3717512912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3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3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3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3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3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8639 YANG-Push Subscription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YANG-Push Notification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draft-ietf-netconf-udp-notif</a:t>
                      </a:r>
                      <a:endParaRPr sz="13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draft-ietf-netconf-yang-notifications-versioning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draft-tgraf-netconf-notif-sequencing</a:t>
                      </a:r>
                      <a:endParaRPr sz="13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</a:t>
                      </a:r>
                      <a:r>
                        <a:rPr lang="de-CH" sz="13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tgraf</a:t>
                      </a: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-netconf-</a:t>
                      </a:r>
                      <a:r>
                        <a:rPr lang="de-CH" sz="13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yang</a:t>
                      </a: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-push-observation-time</a:t>
                      </a:r>
                      <a:endParaRPr lang="de-CH" sz="1300"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8525 YANG Library</a:t>
                      </a:r>
                      <a:endParaRPr sz="1300"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draft-ietf-netconf-yang-library-augmentation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9196 System and Notification Capabilities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de-CH" sz="1300" b="0" i="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lang="de-CH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draft-ietf-netconf-notif-envelope</a:t>
                      </a:r>
                      <a:endParaRPr sz="13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618" name="Google Shape;1618;p55"/>
          <p:cNvSpPr txBox="1"/>
          <p:nvPr/>
        </p:nvSpPr>
        <p:spPr>
          <a:xfrm>
            <a:off x="706796" y="4698486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122. 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"P" to partially implemented.</a:t>
            </a:r>
            <a:endParaRPr dirty="0"/>
          </a:p>
        </p:txBody>
      </p:sp>
      <p:pic>
        <p:nvPicPr>
          <p:cNvPr id="5" name="Picture 4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80C8860E-BA5E-E82F-E0F2-E3E2E5A2D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56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5" name="Google Shape;1625;p5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2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26" name="Google Shape;1626;p56"/>
          <p:cNvGraphicFramePr/>
          <p:nvPr>
            <p:extLst>
              <p:ext uri="{D42A27DB-BD31-4B8C-83A1-F6EECF244321}">
                <p14:modId xmlns:p14="http://schemas.microsoft.com/office/powerpoint/2010/main" val="632357385"/>
              </p:ext>
            </p:extLst>
          </p:nvPr>
        </p:nvGraphicFramePr>
        <p:xfrm>
          <a:off x="706796" y="1351992"/>
          <a:ext cx="6642300" cy="1242675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872060788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draft-ietf-netconf-distributed-notif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9254 CBOR Named Identifiers</a:t>
                      </a:r>
                      <a:endParaRPr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6347/RFC 9147 DTLS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27" name="Google Shape;1627;p56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0DC407FB-5719-4498-0D94-3D6A8132E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57"/>
          <p:cNvSpPr txBox="1">
            <a:spLocks noGrp="1"/>
          </p:cNvSpPr>
          <p:nvPr>
            <p:ph type="sldNum" idx="12"/>
          </p:nvPr>
        </p:nvSpPr>
        <p:spPr>
          <a:xfrm>
            <a:off x="8575040" y="4771228"/>
            <a:ext cx="42656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4" name="Google Shape;1634;p5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3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35" name="Google Shape;1635;p57"/>
          <p:cNvGraphicFramePr/>
          <p:nvPr>
            <p:extLst>
              <p:ext uri="{D42A27DB-BD31-4B8C-83A1-F6EECF244321}">
                <p14:modId xmlns:p14="http://schemas.microsoft.com/office/powerpoint/2010/main" val="986080658"/>
              </p:ext>
            </p:extLst>
          </p:nvPr>
        </p:nvGraphicFramePr>
        <p:xfrm>
          <a:off x="706796" y="1351992"/>
          <a:ext cx="6642300" cy="9902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1665025451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on-change subscriptions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draft-netana-netconf-yp-transport-capabilities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36" name="Google Shape;1636;p57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736478E4-6E99-4D54-C4F6-928360B2E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Rob Wilton – Cisco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de-CH" sz="1300" dirty="0"/>
              <a:t>Nick Corran – Cisco </a:t>
            </a:r>
            <a:r>
              <a:rPr lang="en" sz="1300" dirty="0"/>
              <a:t>(remote)</a:t>
            </a:r>
            <a:endParaRPr lang="de-CH"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Emma Rankin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Mathew Green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Samuel Gauthier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Jérémie Leska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Liu Bin – Huawei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Benoit Claise – Huawei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Zhuoyao Lin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 err="1"/>
              <a:t>Jiale</a:t>
            </a:r>
            <a:r>
              <a:rPr lang="it-IT" sz="1300" dirty="0"/>
              <a:t> Li 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Jian Ping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Xiao Chen</a:t>
            </a:r>
            <a:r>
              <a:rPr lang="en" sz="1300" dirty="0"/>
              <a:t>– Huawei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Paolo Lucente – Pmacct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Holger Keller – DT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Nils Warnke - DT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Alex Huang-Feng – INSA Lyon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Yannick Buchs – Swisscom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Thomas Graf – Swisscom</a:t>
            </a:r>
            <a:endParaRPr sz="1300" dirty="0"/>
          </a:p>
        </p:txBody>
      </p:sp>
      <p:sp>
        <p:nvSpPr>
          <p:cNvPr id="1653" name="Google Shape;1653;p59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marR="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5" name="Google Shape;1655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5972" y="1198879"/>
            <a:ext cx="5343878" cy="3206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–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167729"/>
            <a:ext cx="3880428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Validate work in progress vendor YANG-Push publisher implementations.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Configure RFC 8641 compliant YANG-Push configured subscription.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Verify output in packet capture before YANG-Push receiver and after transformation.</a:t>
            </a: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/>
              <a:t>Verify YANG Library and </a:t>
            </a:r>
            <a:r>
              <a:rPr lang="en" sz="1200" dirty="0">
                <a:highlight>
                  <a:srgbClr val="FFFF00"/>
                </a:highlight>
              </a:rPr>
              <a:t>YANG-Push systems </a:t>
            </a:r>
            <a:br>
              <a:rPr lang="en" sz="1200" dirty="0">
                <a:highlight>
                  <a:srgbClr val="FFFF00"/>
                </a:highlight>
              </a:rPr>
            </a:br>
            <a:r>
              <a:rPr lang="en" sz="1200" dirty="0">
                <a:highlight>
                  <a:srgbClr val="FFFF00"/>
                </a:highlight>
              </a:rPr>
              <a:t>and notifications capabilities discovery.</a:t>
            </a:r>
            <a:endParaRPr dirty="0">
              <a:highlight>
                <a:srgbClr val="FFFF00"/>
              </a:highlight>
            </a:endParaRP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</a:t>
            </a:r>
            <a:br>
              <a:rPr lang="de-CH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de-CH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and MA (OLT)</a:t>
            </a:r>
            <a:endParaRPr dirty="0">
              <a:highlight>
                <a:srgbClr val="FFFF00"/>
              </a:highlight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Pmacct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sp>
        <p:nvSpPr>
          <p:cNvPr id="1516" name="Google Shape;1516;p44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837" y="1167729"/>
            <a:ext cx="3363708" cy="31345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565893" y="4302320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4"/>
              </a:rPr>
              <a:t>https://www.network-analytics.org/yp/how-to-deploy.html</a:t>
            </a:r>
            <a:endParaRPr lang="de-CH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Hackathon – Repository</a:t>
            </a:r>
            <a:endParaRPr sz="380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3" y="1350609"/>
            <a:ext cx="2549314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https://github.com/network-analytics/ietf-network-analytics-document-status/tree/main/122/Hackathon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Contains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Python script which performed test cases</a:t>
            </a:r>
            <a:endParaRPr sz="1200" u="sng" dirty="0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  <a:hlinkClick r:id="rId4"/>
            </a:endParaRPr>
          </a:p>
          <a:p>
            <a:pPr marL="302079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dirty="0">
              <a:solidFill>
                <a:srgbClr val="424242"/>
              </a:solidFill>
            </a:endParaRPr>
          </a:p>
        </p:txBody>
      </p:sp>
      <p:sp>
        <p:nvSpPr>
          <p:cNvPr id="1523" name="Google Shape;1523;p45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F77622-E4BD-F894-B6F1-462180DD8A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8327" y="1350609"/>
            <a:ext cx="5753170" cy="25702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46"/>
          <p:cNvSpPr txBox="1">
            <a:spLocks noGrp="1"/>
          </p:cNvSpPr>
          <p:nvPr>
            <p:ph type="body" idx="1"/>
          </p:nvPr>
        </p:nvSpPr>
        <p:spPr>
          <a:xfrm>
            <a:off x="628650" y="1268016"/>
            <a:ext cx="7725641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YANG Notifications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YANG Notifications for Datastore Updates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UDP-based Transport for Configured Subscriptions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Distributed Notifications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Extensible YANG Model for YANG-Push Notifications</a:t>
            </a:r>
            <a:br>
              <a:rPr lang="en" sz="1200" dirty="0">
                <a:highlight>
                  <a:srgbClr val="FFFF00"/>
                </a:highlight>
              </a:rPr>
            </a:b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draft-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ietf</a:t>
            </a: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-netconf-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notif</a:t>
            </a: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envelope</a:t>
            </a:r>
            <a:endParaRPr lang="de-CH" sz="1200" u="sng" dirty="0">
              <a:solidFill>
                <a:schemeClr val="hlink"/>
              </a:solidFill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Support of Versioning in YANG Notifications Subscription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YANG Modules Describing Capabilities for Systems and Datastore Update Notifications</a:t>
            </a:r>
            <a:br>
              <a:rPr lang="en-US" sz="1200" dirty="0">
                <a:highlight>
                  <a:srgbClr val="FFFF00"/>
                </a:highlight>
              </a:rPr>
            </a:br>
            <a:r>
              <a:rPr lang="en-US" sz="1200" dirty="0">
                <a:highlight>
                  <a:srgbClr val="FFFF00"/>
                </a:highlight>
                <a:hlinkClick r:id="rId9"/>
              </a:rPr>
              <a:t>RFC 9196</a:t>
            </a:r>
            <a:endParaRPr lang="en-US" sz="1200" dirty="0"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YANG Notification Transport Capabilities</a:t>
            </a:r>
            <a:br>
              <a:rPr lang="en-US" sz="1200" dirty="0">
                <a:highlight>
                  <a:srgbClr val="FFFF00"/>
                </a:highlight>
              </a:rPr>
            </a:br>
            <a:r>
              <a:rPr lang="en-US" sz="1200" dirty="0">
                <a:highlight>
                  <a:srgbClr val="FFFF00"/>
                </a:highlight>
                <a:hlinkClick r:id="rId10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hlinkClick r:id="rId10"/>
              </a:rPr>
              <a:t>ietf</a:t>
            </a:r>
            <a:r>
              <a:rPr lang="en-US" sz="1200" dirty="0">
                <a:highlight>
                  <a:srgbClr val="FFFF00"/>
                </a:highlight>
                <a:hlinkClick r:id="rId10"/>
              </a:rPr>
              <a:t>-netconf-</a:t>
            </a:r>
            <a:r>
              <a:rPr lang="en-US" sz="1200" dirty="0" err="1">
                <a:highlight>
                  <a:srgbClr val="FFFF00"/>
                </a:highlight>
                <a:hlinkClick r:id="rId10"/>
              </a:rPr>
              <a:t>yp</a:t>
            </a:r>
            <a:r>
              <a:rPr lang="en-US" sz="1200" dirty="0">
                <a:highlight>
                  <a:srgbClr val="FFFF00"/>
                </a:highlight>
                <a:hlinkClick r:id="rId10"/>
              </a:rPr>
              <a:t>-transport-capabilities</a:t>
            </a:r>
            <a:endParaRPr lang="en-US" sz="1200" dirty="0"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YANG Library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Augmented-by Addition into the IETF-YANG-Library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2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200" dirty="0">
                <a:highlight>
                  <a:srgbClr val="FFFF00"/>
                </a:highlight>
              </a:rPr>
              <a:t>Encoding of Data Modeled with YANG in the CBOR</a:t>
            </a:r>
            <a:br>
              <a:rPr lang="en" sz="1200" dirty="0">
                <a:highlight>
                  <a:srgbClr val="FFFF00"/>
                </a:highlight>
              </a:rPr>
            </a:br>
            <a:r>
              <a:rPr lang="en" sz="1200" u="sng" dirty="0">
                <a:solidFill>
                  <a:schemeClr val="hlink"/>
                </a:solidFill>
                <a:highlight>
                  <a:srgbClr val="FFFF00"/>
                </a:highlight>
              </a:rPr>
              <a:t>RFC </a:t>
            </a:r>
            <a:r>
              <a:rPr lang="en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13"/>
              </a:rPr>
              <a:t>9254</a:t>
            </a:r>
            <a:endParaRPr lang="en" sz="1200" u="sng" dirty="0">
              <a:solidFill>
                <a:schemeClr val="hlink"/>
              </a:solidFill>
              <a:highlight>
                <a:srgbClr val="FFFF00"/>
              </a:highlight>
            </a:endParaRPr>
          </a:p>
        </p:txBody>
      </p:sp>
      <p:sp>
        <p:nvSpPr>
          <p:cNvPr id="1530" name="Google Shape;1530;p46"/>
          <p:cNvSpPr txBox="1">
            <a:spLocks noGrp="1"/>
          </p:cNvSpPr>
          <p:nvPr>
            <p:ph type="sldNum" idx="12"/>
          </p:nvPr>
        </p:nvSpPr>
        <p:spPr>
          <a:xfrm>
            <a:off x="8690920" y="4771228"/>
            <a:ext cx="31068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1" name="Google Shape;1531;p4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100" b="1"/>
              <a:t>An Architecture for YANG-Push </a:t>
            </a:r>
            <a:br>
              <a:rPr lang="en" sz="2100" b="1"/>
            </a:br>
            <a:r>
              <a:rPr lang="en" sz="2100" b="1"/>
              <a:t>to Apache Kafka Integration </a:t>
            </a:r>
            <a:br>
              <a:rPr lang="en" sz="2700"/>
            </a:br>
            <a:r>
              <a:rPr lang="en" sz="2025">
                <a:solidFill>
                  <a:srgbClr val="AEABAB"/>
                </a:solidFill>
              </a:rPr>
              <a:t>draft-ietf-nmop-yang-kafka-integration</a:t>
            </a:r>
            <a:endParaRPr/>
          </a:p>
        </p:txBody>
      </p:sp>
      <p:sp>
        <p:nvSpPr>
          <p:cNvPr id="1532" name="Google Shape;1532;p46"/>
          <p:cNvSpPr txBox="1"/>
          <p:nvPr/>
        </p:nvSpPr>
        <p:spPr>
          <a:xfrm>
            <a:off x="4839087" y="98428"/>
            <a:ext cx="4304913" cy="5047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Time Series Database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Ingest Data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According to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Time Series Database Ingestion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Get |  ^                                   ^ (9) Validate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Serialized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Issue                        | (8) Serialize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YANG-Push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annotated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Schema             (6) Post       | ID on Producer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  |  Data Collection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--------------&gt;  | YANG-Push Receiver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(7) Issue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Schema ID     (4) Get |  ^ (3) Receive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Subscription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Start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(5) Publish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with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Notif.   v  |   | Subscr. ID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Capabilities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Subscription    | (2) Subscribe    | YANG-Push Publisher|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---------------&gt;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alibri"/>
              <a:buNone/>
            </a:pP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Figure 1: End to End Workflow</a:t>
            </a: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33" name="Google Shape;1533;p46"/>
          <p:cNvSpPr/>
          <p:nvPr/>
        </p:nvSpPr>
        <p:spPr>
          <a:xfrm>
            <a:off x="6777769" y="2540114"/>
            <a:ext cx="2366231" cy="2368036"/>
          </a:xfrm>
          <a:prstGeom prst="ellipse">
            <a:avLst/>
          </a:prstGeom>
          <a:solidFill>
            <a:srgbClr val="FF0000">
              <a:alpha val="9803"/>
            </a:srgbClr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Data Processing Pipeline</a:t>
            </a:r>
            <a:endParaRPr/>
          </a:p>
        </p:txBody>
      </p:sp>
      <p:pic>
        <p:nvPicPr>
          <p:cNvPr id="1540" name="Google Shape;1540;p47" descr="Apache Kafka (@apachekafka) / Twit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32976" y="1971862"/>
            <a:ext cx="834012" cy="834012"/>
          </a:xfrm>
          <a:prstGeom prst="rect">
            <a:avLst/>
          </a:prstGeom>
          <a:noFill/>
          <a:ln>
            <a:noFill/>
          </a:ln>
        </p:spPr>
      </p:pic>
      <p:sp>
        <p:nvSpPr>
          <p:cNvPr id="1541" name="Google Shape;1541;p47"/>
          <p:cNvSpPr txBox="1"/>
          <p:nvPr/>
        </p:nvSpPr>
        <p:spPr>
          <a:xfrm>
            <a:off x="6033349" y="1556337"/>
            <a:ext cx="2759006" cy="244682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"2024-11-01T14:01:36.147Z",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70,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"ietf-subscribed-notifications:subscription-terminated":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pic>
        <p:nvPicPr>
          <p:cNvPr id="1542" name="Google Shape;1542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30506" y="2075904"/>
            <a:ext cx="625929" cy="625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" name="Google Shape;1543;p47"/>
          <p:cNvPicPr preferRelativeResize="0"/>
          <p:nvPr/>
        </p:nvPicPr>
        <p:blipFill rotWithShape="1">
          <a:blip r:embed="rId5">
            <a:alphaModFix/>
          </a:blip>
          <a:srcRect t="57805"/>
          <a:stretch/>
        </p:blipFill>
        <p:spPr>
          <a:xfrm>
            <a:off x="1582178" y="2119021"/>
            <a:ext cx="1736271" cy="5396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4" name="Google Shape;1544;p47"/>
          <p:cNvCxnSpPr>
            <a:endCxn id="1542" idx="1"/>
          </p:cNvCxnSpPr>
          <p:nvPr/>
        </p:nvCxnSpPr>
        <p:spPr>
          <a:xfrm>
            <a:off x="2891006" y="2388869"/>
            <a:ext cx="7395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545" name="Google Shape;1545;p47"/>
          <p:cNvCxnSpPr>
            <a:stCxn id="1542" idx="3"/>
            <a:endCxn id="1540" idx="1"/>
          </p:cNvCxnSpPr>
          <p:nvPr/>
        </p:nvCxnSpPr>
        <p:spPr>
          <a:xfrm>
            <a:off x="4256435" y="2388869"/>
            <a:ext cx="8766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546" name="Google Shape;1546;p47"/>
          <p:cNvSpPr txBox="1"/>
          <p:nvPr/>
        </p:nvSpPr>
        <p:spPr>
          <a:xfrm>
            <a:off x="2823789" y="251001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 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7" name="Google Shape;1547;p47"/>
          <p:cNvSpPr txBox="1"/>
          <p:nvPr/>
        </p:nvSpPr>
        <p:spPr>
          <a:xfrm>
            <a:off x="4141825" y="2510015"/>
            <a:ext cx="1257310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 Kafka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 Message</a:t>
            </a:r>
            <a:endParaRPr/>
          </a:p>
        </p:txBody>
      </p:sp>
      <p:cxnSp>
        <p:nvCxnSpPr>
          <p:cNvPr id="1548" name="Google Shape;1548;p47"/>
          <p:cNvCxnSpPr/>
          <p:nvPr/>
        </p:nvCxnSpPr>
        <p:spPr>
          <a:xfrm>
            <a:off x="4799601" y="3090950"/>
            <a:ext cx="1067100" cy="638100"/>
          </a:xfrm>
          <a:prstGeom prst="bentConnector3">
            <a:avLst>
              <a:gd name="adj1" fmla="val 1039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49" name="Google Shape;1549;p47"/>
          <p:cNvSpPr txBox="1"/>
          <p:nvPr/>
        </p:nvSpPr>
        <p:spPr>
          <a:xfrm>
            <a:off x="1950705" y="1614241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Publisher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0" name="Google Shape;1550;p47"/>
          <p:cNvSpPr txBox="1"/>
          <p:nvPr/>
        </p:nvSpPr>
        <p:spPr>
          <a:xfrm>
            <a:off x="3499362" y="1616119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Receiver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1" name="Google Shape;1551;p47"/>
          <p:cNvSpPr txBox="1"/>
          <p:nvPr/>
        </p:nvSpPr>
        <p:spPr>
          <a:xfrm>
            <a:off x="4997928" y="145469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Kafka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2" name="Google Shape;1552;p47"/>
          <p:cNvCxnSpPr/>
          <p:nvPr/>
        </p:nvCxnSpPr>
        <p:spPr>
          <a:xfrm rot="5400000">
            <a:off x="2751628" y="3443601"/>
            <a:ext cx="975900" cy="270600"/>
          </a:xfrm>
          <a:prstGeom prst="bentConnector3">
            <a:avLst>
              <a:gd name="adj1" fmla="val 100868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553" name="Google Shape;1553;p4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3542" y="3012346"/>
            <a:ext cx="3066136" cy="1924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Cisco IOS XR – Subscription Notifications</a:t>
            </a:r>
            <a:endParaRPr sz="3800"/>
          </a:p>
        </p:txBody>
      </p:sp>
      <p:sp>
        <p:nvSpPr>
          <p:cNvPr id="1559" name="Google Shape;1559;p48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60" name="Google Shape;1560;p48"/>
          <p:cNvSpPr txBox="1"/>
          <p:nvPr/>
        </p:nvSpPr>
        <p:spPr>
          <a:xfrm>
            <a:off x="608715" y="1165724"/>
            <a:ext cx="6235430" cy="307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"2025-03-12T11:33:37.918Z",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ios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2,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contents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ietf-subscribed-notifications:subscription-started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"operational",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ietf-yang-push:datastore-xpath-filter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Cisco-IOS-XR-pfi-im-cmd-oper:interfaces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ietf-udp-notif-transport:udp-notif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ietf-yang-push-revision:module-version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-name": "Cisco-IOS-XR-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pfi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-im-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cmd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-oper",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revision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"2024-02-29"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],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ietf-yang-push-revision:yang-library-content-id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"6da7f478e60adccd442070e18843ca1318b20ca4",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ietf-yang-push:periodic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3000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Cisco IOS XR – YANG-Push Capabilities</a:t>
            </a:r>
            <a:endParaRPr sz="3800" dirty="0"/>
          </a:p>
        </p:txBody>
      </p:sp>
      <p:sp>
        <p:nvSpPr>
          <p:cNvPr id="1583" name="Google Shape;1583;p51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585" name="Google Shape;1585;p51"/>
          <p:cNvSpPr txBox="1"/>
          <p:nvPr/>
        </p:nvSpPr>
        <p:spPr>
          <a:xfrm>
            <a:off x="589741" y="1063229"/>
            <a:ext cx="8422641" cy="3517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Systems</a:t>
            </a:r>
            <a:r>
              <a:rPr lang="de-CH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and Transport </a:t>
            </a: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Capabilities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="1.0"?&gt;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message-id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="101"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="urn:ietf:params:xml:ns:netconf:base:1.0"&gt;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urn:ietf:params:xml:ns:yang:ietf-system-capabilities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-per-update&gt;4294967295&lt;/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&gt;3000&lt;/minimum-update-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urn:ietf:params:xml:ns:yang:ietf-yp-notification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&lt;hostname-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&lt;/hostname-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="urn:ietf:params:xml:ns:yang:ietf-notification-transport-capabilities"&gt;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capability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protocol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xmlns:idx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urn:ietf:params:xml:ns:yang:ietf-udp-notif-transport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idx:udp-notif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&lt;/transport-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protocol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-format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xmlns:idx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urn:ietf:params:xml:ns:yang:ietf-subscribed-notifications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idx:encode-json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-format&gt;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&lt;/transport-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capability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-push-observation-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urn:ietf:params:xml:ns:yang:ietf-yp-observation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-push-observation-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-push-module-revision-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urn:ietf:params:xml:ns:yang:ietf-yang-push-revision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-push-module-revision-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&lt;/system-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21303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Huawei MA – Push Notifications</a:t>
            </a:r>
            <a:endParaRPr sz="3800" dirty="0"/>
          </a:p>
        </p:txBody>
      </p:sp>
      <p:sp>
        <p:nvSpPr>
          <p:cNvPr id="1575" name="Google Shape;1575;p50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576" name="Google Shape;1576;p50"/>
          <p:cNvSpPr txBox="1"/>
          <p:nvPr/>
        </p:nvSpPr>
        <p:spPr>
          <a:xfrm>
            <a:off x="287867" y="1138970"/>
            <a:ext cx="3776133" cy="259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 Started Notification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ietf-notification:notification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eventTime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"2025-03-06T13:31:00.520+01:00",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ietf-notification-sequencing:sysName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"ipd-zbl1535-s-fh-79",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ietf-notification-sequencing:sequenceNumber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ietf-subscribed-notifications:subscription-started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1,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ietf-datastores:running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ietf-yang-push:datastore-xpath-filter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ietf-interfaces:interfaces-state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/interface[type='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iana-if-type:ethernetCsmacd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']/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statistics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dscp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ietf-udp-notif-transport:udp-notif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ietf-yang-push:periodic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500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  <p:sp>
        <p:nvSpPr>
          <p:cNvPr id="1577" name="Google Shape;1577;p50"/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 of initial on-change sync-on-start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ietf-notification:notification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eventTime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"2025-03-06T13:31:00.970+01:00",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ietf-notification-sequencing:sysName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"ipd-zbl1535-s-fh-79",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ietf-notification-sequencing:sequenceNumber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1,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ietf-yang-push:push-update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20,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ietf-yp-observation:timestamp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"2025-03-06T13:31:00.970+01:00",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ietf-yp-observation:point-in-time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"initial-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ietf-distributed-notif:message-publisher-id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3021116856,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ietf-interfaces:interfaces-state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"interface":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"ethernetCsmacd.0.9.0",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-status":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"ethernetCsmacd.0.9.1",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-status": "down"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"ethernetCsmacd.0.9.2",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-status": "down"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Huawei MA – YANG-Push Capabilities</a:t>
            </a:r>
            <a:endParaRPr sz="3800" dirty="0"/>
          </a:p>
        </p:txBody>
      </p:sp>
      <p:sp>
        <p:nvSpPr>
          <p:cNvPr id="1583" name="Google Shape;1583;p51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585" name="Google Shape;1585;p51"/>
          <p:cNvSpPr txBox="1"/>
          <p:nvPr/>
        </p:nvSpPr>
        <p:spPr>
          <a:xfrm>
            <a:off x="589741" y="1063229"/>
            <a:ext cx="3947623" cy="397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de-CH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System </a:t>
            </a: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Capabilities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="1.0"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="utf-8"?&gt;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message-id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="1739882832263"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="urn:ietf:params:xml:ns:netconf:base:1.0"&gt;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urn:ietf:params:xml:ns:yang:ietf-system-capabilities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datastore-capabilities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urn:ietf:params:xml:ns:yang:ietf-system-capabilities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xmlns:ds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urn:ietf:params:xml:ns:yang:ietf-datastores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ds:running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&lt;per-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node-selector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xmlns:if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urn:ietf:params:xml:ns:yang:ietf-interfaces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xmlns:ianaift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urn:ietf:params:xml:ns:yang:iana-if-type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if:interfaces-state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if:interface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if:type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='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ianaift:ethernetCsmacd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']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node-selector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-per-update&gt;2&lt;/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&lt;/on-change-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&gt;500&lt;/minimum-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&lt;/per-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endParaRPr lang="de-CH" dirty="0"/>
          </a:p>
        </p:txBody>
      </p:sp>
      <p:sp>
        <p:nvSpPr>
          <p:cNvPr id="2" name="Google Shape;1585;p51">
            <a:extLst>
              <a:ext uri="{FF2B5EF4-FFF2-40B4-BE49-F238E27FC236}">
                <a16:creationId xmlns:a16="http://schemas.microsoft.com/office/drawing/2014/main" id="{BB866734-2B05-68A3-8B9C-C15276B544E9}"/>
              </a:ext>
            </a:extLst>
          </p:cNvPr>
          <p:cNvSpPr txBox="1"/>
          <p:nvPr/>
        </p:nvSpPr>
        <p:spPr>
          <a:xfrm>
            <a:off x="4572001" y="1063229"/>
            <a:ext cx="4447308" cy="3517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</a:t>
            </a:r>
            <a:r>
              <a:rPr lang="de-CH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Capabilities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"&gt;2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config-changes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"&gt;6000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"&gt;1000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&lt;/system-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2641</Words>
  <Application>Microsoft Office PowerPoint</Application>
  <PresentationFormat>On-screen Show (16:9)</PresentationFormat>
  <Paragraphs>466</Paragraphs>
  <Slides>16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Noto Sans Symbols</vt:lpstr>
      <vt:lpstr>Times New Roman</vt:lpstr>
      <vt:lpstr>Calibri</vt:lpstr>
      <vt:lpstr>Courier New</vt:lpstr>
      <vt:lpstr>Arial</vt:lpstr>
      <vt:lpstr>Helvetica Neue</vt:lpstr>
      <vt:lpstr>Simple Light</vt:lpstr>
      <vt:lpstr>Office Theme</vt:lpstr>
      <vt:lpstr>1_Office Theme</vt:lpstr>
      <vt:lpstr>Validate  Configured Subscription YANG-Push Publisher Implementations NETCONF &amp; NMOP WG</vt:lpstr>
      <vt:lpstr>Hackathon – Plan, Software and Website</vt:lpstr>
      <vt:lpstr>Hackathon – Repository</vt:lpstr>
      <vt:lpstr>An Architecture for YANG-Push  to Apache Kafka Integration  draft-ietf-nmop-yang-kafka-integration</vt:lpstr>
      <vt:lpstr>PowerPoint Presentation</vt:lpstr>
      <vt:lpstr>Cisco IOS XR – Subscription Notifications</vt:lpstr>
      <vt:lpstr>Cisco IOS XR – YANG-Push Capabilities</vt:lpstr>
      <vt:lpstr>Huawei MA – Push Notifications</vt:lpstr>
      <vt:lpstr>Huawei MA – YANG-Push Capabilities</vt:lpstr>
      <vt:lpstr>6WIND VSR – Subscription Notifications</vt:lpstr>
      <vt:lpstr>6WIND VSR – Push Notifications</vt:lpstr>
      <vt:lpstr>6WIND VSR – CBOR Named Identifiers</vt:lpstr>
      <vt:lpstr>YANG-Push Implementation Status IETF 122 – MVP 1</vt:lpstr>
      <vt:lpstr>YANG-Push Implementation Status IETF 122 – MVP 2</vt:lpstr>
      <vt:lpstr>YANG-Push Implementation Status IETF 122 – MVP 3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INI-NET-VNC-E2E</cp:lastModifiedBy>
  <cp:revision>5</cp:revision>
  <dcterms:modified xsi:type="dcterms:W3CDTF">2025-03-16T04:02:05Z</dcterms:modified>
</cp:coreProperties>
</file>